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1"/>
  </p:notesMasterIdLst>
  <p:sldIdLst>
    <p:sldId id="256" r:id="rId5"/>
    <p:sldId id="323" r:id="rId6"/>
    <p:sldId id="324" r:id="rId7"/>
    <p:sldId id="259" r:id="rId8"/>
    <p:sldId id="318" r:id="rId9"/>
    <p:sldId id="321" r:id="rId10"/>
  </p:sldIdLst>
  <p:sldSz cx="9144000" cy="6858000" type="screen4x3"/>
  <p:notesSz cx="7077075" cy="8412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0CC"/>
    <a:srgbClr val="00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9" autoAdjust="0"/>
    <p:restoredTop sz="94609" autoAdjust="0"/>
  </p:normalViewPr>
  <p:slideViewPr>
    <p:cSldViewPr snapToGrid="0">
      <p:cViewPr varScale="1">
        <p:scale>
          <a:sx n="95" d="100"/>
          <a:sy n="95" d="100"/>
        </p:scale>
        <p:origin x="2280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2" d="100"/>
        <a:sy n="122" d="100"/>
      </p:scale>
      <p:origin x="0" y="-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2069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22069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7A7C17B-DEDE-44D4-ADF2-B0B7EF8971CB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44650" y="1050925"/>
            <a:ext cx="3787775" cy="2840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8354"/>
            <a:ext cx="5661660" cy="3312289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990096"/>
            <a:ext cx="3066733" cy="422068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7990096"/>
            <a:ext cx="3066733" cy="422068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F4DE827-CE4A-4196-8443-B3FD596FFA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59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B83E-8550-5B4A-867D-C693CF97E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05C8E-0545-CCE5-D724-67FD3306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0"/>
          <a:stretch/>
        </p:blipFill>
        <p:spPr>
          <a:xfrm>
            <a:off x="0" y="0"/>
            <a:ext cx="9144000" cy="68581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153DC5-9F6A-8AD2-D510-4F8D7A9175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61" y="2768600"/>
            <a:ext cx="7420427" cy="183465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600" b="1" i="0" spc="-7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Placement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815574-198A-72BA-C2E6-355E98176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561" y="4792467"/>
            <a:ext cx="7420427" cy="7474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35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 | 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A0BDE-01F5-E5C2-E946-F50DE3644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561" y="553914"/>
            <a:ext cx="3182194" cy="17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2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35123-07B9-6C4D-B848-597CFF4C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32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8923CD-1177-112D-45E0-C34DE9CAA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0"/>
          <a:stretch/>
        </p:blipFill>
        <p:spPr>
          <a:xfrm>
            <a:off x="190" y="0"/>
            <a:ext cx="914381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6771BC-7BCE-5917-3936-65AEF8B26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00" y="2153285"/>
            <a:ext cx="7407900" cy="23832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2800" b="1" i="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divider slide</a:t>
            </a:r>
          </a:p>
        </p:txBody>
      </p:sp>
    </p:spTree>
    <p:extLst>
      <p:ext uri="{BB962C8B-B14F-4D97-AF65-F5344CB8AC3E}">
        <p14:creationId xmlns:p14="http://schemas.microsoft.com/office/powerpoint/2010/main" val="56420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D884E-25F0-6DBC-AD45-974A47213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4A2890-981A-2812-C967-CF50AB061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1" y="788359"/>
            <a:ext cx="6858676" cy="9236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 i="0" spc="-2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Placement</a:t>
            </a:r>
            <a:br>
              <a:rPr lang="en-US" dirty="0"/>
            </a:br>
            <a:r>
              <a:rPr lang="en-US" dirty="0"/>
              <a:t>1-column template 1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648C777C-8BCC-0AA7-EA7C-F10210958E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625" y="1982788"/>
            <a:ext cx="6861609" cy="3833812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C12FD94-B71D-9B79-42DD-480424896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1" y="455205"/>
            <a:ext cx="6858676" cy="333154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3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9B831-0CCB-5856-9803-8B4D834AD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29" y="6337495"/>
            <a:ext cx="2186807" cy="41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4185-A4CA-D3B8-AF20-3C15FBC9080A}"/>
              </a:ext>
            </a:extLst>
          </p:cNvPr>
          <p:cNvSpPr txBox="1"/>
          <p:nvPr userDrawn="1"/>
        </p:nvSpPr>
        <p:spPr>
          <a:xfrm>
            <a:off x="6011550" y="6378575"/>
            <a:ext cx="1325684" cy="1744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None/>
            </a:pPr>
            <a:r>
              <a:rPr lang="en-GB" sz="105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acams.org</a:t>
            </a:r>
            <a:r>
              <a:rPr lang="en-GB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/seminars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61D7C7-8457-BC47-F42C-3ADC35D1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27" y="6343650"/>
            <a:ext cx="380037" cy="153748"/>
          </a:xfrm>
        </p:spPr>
        <p:txBody>
          <a:bodyPr lIns="0" tIns="0" rIns="0" bIns="0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fld id="{1AC18108-5E28-4A40-9050-B8B5975B1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2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D884E-25F0-6DBC-AD45-974A47213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9B831-0CCB-5856-9803-8B4D834AD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29" y="6337495"/>
            <a:ext cx="2186807" cy="41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4185-A4CA-D3B8-AF20-3C15FBC9080A}"/>
              </a:ext>
            </a:extLst>
          </p:cNvPr>
          <p:cNvSpPr txBox="1"/>
          <p:nvPr userDrawn="1"/>
        </p:nvSpPr>
        <p:spPr>
          <a:xfrm>
            <a:off x="6011550" y="6378575"/>
            <a:ext cx="1325684" cy="1744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None/>
            </a:pPr>
            <a:r>
              <a:rPr lang="en-GB" sz="105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acams.org</a:t>
            </a:r>
            <a:r>
              <a:rPr lang="en-GB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/seminars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61D7C7-8457-BC47-F42C-3ADC35D1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27" y="6343650"/>
            <a:ext cx="380037" cy="153748"/>
          </a:xfrm>
        </p:spPr>
        <p:txBody>
          <a:bodyPr lIns="0" tIns="0" rIns="0" bIns="0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fld id="{1AC18108-5E28-4A40-9050-B8B5975B1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EDB6B-B66F-3CCA-FEB8-49E354B00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1" y="788359"/>
            <a:ext cx="6858434" cy="9236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Placement</a:t>
            </a:r>
            <a:br>
              <a:rPr lang="en-US" dirty="0"/>
            </a:br>
            <a:r>
              <a:rPr lang="en-US" dirty="0"/>
              <a:t>2-columns template 2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7FE8D5B-1053-BEC2-7A21-CB31C86696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625" y="1982788"/>
            <a:ext cx="3931121" cy="383348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B1B35FC-B2DA-2247-BBD5-CAD4D1391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1" y="455205"/>
            <a:ext cx="6858434" cy="333154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3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AC157D0-DA2D-6B91-8210-B037CFB170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7256" y="2257044"/>
            <a:ext cx="4055353" cy="3559224"/>
          </a:xfrm>
        </p:spPr>
        <p:txBody>
          <a:bodyPr/>
          <a:lstStyle>
            <a:lvl1pPr marL="176400" indent="-177800">
              <a:spcAft>
                <a:spcPts val="500"/>
              </a:spcAft>
              <a:buSzPct val="110000"/>
              <a:buFont typeface="Arial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 marL="399600" indent="-176400">
              <a:spcBef>
                <a:spcPts val="500"/>
              </a:spcBef>
              <a:buSzPct val="110000"/>
              <a:buFont typeface="Arial" charset="0"/>
              <a:buChar char="•"/>
              <a:defRPr sz="1500"/>
            </a:lvl2pPr>
            <a:lvl3pPr marL="622800">
              <a:spcBef>
                <a:spcPts val="500"/>
              </a:spcBef>
              <a:spcAft>
                <a:spcPts val="500"/>
              </a:spcAft>
              <a:buSzPct val="110000"/>
              <a:defRPr sz="1500"/>
            </a:lvl3pPr>
            <a:lvl4pPr marL="844550" indent="-177800">
              <a:spcBef>
                <a:spcPts val="500"/>
              </a:spcBef>
              <a:spcAft>
                <a:spcPts val="500"/>
              </a:spcAft>
              <a:buSzPct val="110000"/>
              <a:tabLst/>
              <a:defRPr sz="1500"/>
            </a:lvl4pPr>
            <a:lvl5pPr marL="1066800" indent="-177800">
              <a:spcBef>
                <a:spcPts val="500"/>
              </a:spcBef>
              <a:spcAft>
                <a:spcPts val="500"/>
              </a:spcAft>
              <a:buSzPct val="110000"/>
              <a:tabLst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D884E-25F0-6DBC-AD45-974A47213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9B831-0CCB-5856-9803-8B4D834AD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29" y="6337495"/>
            <a:ext cx="2186807" cy="41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4185-A4CA-D3B8-AF20-3C15FBC9080A}"/>
              </a:ext>
            </a:extLst>
          </p:cNvPr>
          <p:cNvSpPr txBox="1"/>
          <p:nvPr userDrawn="1"/>
        </p:nvSpPr>
        <p:spPr>
          <a:xfrm>
            <a:off x="6011550" y="6378575"/>
            <a:ext cx="1325684" cy="1744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None/>
            </a:pPr>
            <a:r>
              <a:rPr lang="en-GB" sz="105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acams.org</a:t>
            </a:r>
            <a:r>
              <a:rPr lang="en-GB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/seminars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61D7C7-8457-BC47-F42C-3ADC35D1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27" y="6343650"/>
            <a:ext cx="380037" cy="153748"/>
          </a:xfrm>
        </p:spPr>
        <p:txBody>
          <a:bodyPr lIns="0" tIns="0" rIns="0" bIns="0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fld id="{1AC18108-5E28-4A40-9050-B8B5975B1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B1B35FC-B2DA-2247-BBD5-CAD4D1391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1" y="455205"/>
            <a:ext cx="6858434" cy="333154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3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C348FC-0936-D806-F92C-3B617AF10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1" y="788359"/>
            <a:ext cx="6858434" cy="9236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Placement</a:t>
            </a:r>
            <a:br>
              <a:rPr lang="en-US" dirty="0"/>
            </a:br>
            <a:r>
              <a:rPr lang="en-US" dirty="0"/>
              <a:t>2-columns template 3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19266A9-5F14-3A56-3722-0C10C8946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625" y="1982788"/>
            <a:ext cx="3931121" cy="383348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2C59768-45A8-8EAB-C958-62A2547EF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993" y="1982788"/>
            <a:ext cx="3931121" cy="383348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D884E-25F0-6DBC-AD45-974A47213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9B831-0CCB-5856-9803-8B4D834AD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29" y="6337495"/>
            <a:ext cx="2186807" cy="41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4185-A4CA-D3B8-AF20-3C15FBC9080A}"/>
              </a:ext>
            </a:extLst>
          </p:cNvPr>
          <p:cNvSpPr txBox="1"/>
          <p:nvPr userDrawn="1"/>
        </p:nvSpPr>
        <p:spPr>
          <a:xfrm>
            <a:off x="6011550" y="6378575"/>
            <a:ext cx="1325684" cy="1744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None/>
            </a:pPr>
            <a:r>
              <a:rPr lang="en-GB" sz="105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acams.org</a:t>
            </a:r>
            <a:r>
              <a:rPr lang="en-GB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/seminars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61D7C7-8457-BC47-F42C-3ADC35D1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27" y="6343650"/>
            <a:ext cx="380037" cy="153748"/>
          </a:xfrm>
        </p:spPr>
        <p:txBody>
          <a:bodyPr lIns="0" tIns="0" rIns="0" bIns="0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fld id="{1AC18108-5E28-4A40-9050-B8B5975B1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B1B35FC-B2DA-2247-BBD5-CAD4D1391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1" y="455205"/>
            <a:ext cx="6858434" cy="333154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3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E021A-1997-3726-2990-56805D6C1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1" y="788359"/>
            <a:ext cx="6858434" cy="9236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Placement</a:t>
            </a:r>
            <a:br>
              <a:rPr lang="en-US" dirty="0"/>
            </a:br>
            <a:r>
              <a:rPr lang="en-US" dirty="0"/>
              <a:t>1-Graph template 4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535D7F2-0119-2A74-3939-B42A7F9D2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095" y="2146852"/>
            <a:ext cx="2752652" cy="1906674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 marL="177800" indent="-177800">
              <a:spcAft>
                <a:spcPts val="0"/>
              </a:spcAft>
              <a:tabLst/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hart Placeholder 7">
            <a:extLst>
              <a:ext uri="{FF2B5EF4-FFF2-40B4-BE49-F238E27FC236}">
                <a16:creationId xmlns:a16="http://schemas.microsoft.com/office/drawing/2014/main" id="{92B08EF8-2C7B-300F-207C-771485A22015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48061" y="1719863"/>
            <a:ext cx="3597275" cy="386450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168071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3D884E-25F0-6DBC-AD45-974A47213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9B831-0CCB-5856-9803-8B4D834AD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29" y="6337495"/>
            <a:ext cx="2186807" cy="413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4185-A4CA-D3B8-AF20-3C15FBC9080A}"/>
              </a:ext>
            </a:extLst>
          </p:cNvPr>
          <p:cNvSpPr txBox="1"/>
          <p:nvPr userDrawn="1"/>
        </p:nvSpPr>
        <p:spPr>
          <a:xfrm>
            <a:off x="6011550" y="6378575"/>
            <a:ext cx="1325684" cy="1744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None/>
            </a:pPr>
            <a:r>
              <a:rPr lang="en-GB" sz="105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acams.org</a:t>
            </a:r>
            <a:r>
              <a:rPr lang="en-GB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/seminars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61D7C7-8457-BC47-F42C-3ADC35D1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27" y="6343650"/>
            <a:ext cx="380037" cy="153748"/>
          </a:xfrm>
        </p:spPr>
        <p:txBody>
          <a:bodyPr lIns="0" tIns="0" rIns="0" bIns="0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fld id="{1AC18108-5E28-4A40-9050-B8B5975B1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B1B35FC-B2DA-2247-BBD5-CAD4D1391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1" y="455205"/>
            <a:ext cx="6858434" cy="333154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3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A33EE4-A70C-39DA-F19C-4C7E60657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788359"/>
            <a:ext cx="7425485" cy="9236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 Placement</a:t>
            </a:r>
            <a:br>
              <a:rPr lang="en-US" dirty="0"/>
            </a:br>
            <a:r>
              <a:rPr lang="en-US" dirty="0"/>
              <a:t>2-Graph template 5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C09396F-CEF5-8AF0-B8B6-9B10AD5F8A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0952" y="2146852"/>
            <a:ext cx="1177660" cy="2248878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hart Placeholder 7">
            <a:extLst>
              <a:ext uri="{FF2B5EF4-FFF2-40B4-BE49-F238E27FC236}">
                <a16:creationId xmlns:a16="http://schemas.microsoft.com/office/drawing/2014/main" id="{5A01A859-7909-9F5B-5F23-C5C9CF452482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75626" y="1719862"/>
            <a:ext cx="2410794" cy="386451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CHART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7EF8B0-C2F7-8BF5-F40C-7C4DDBFBB2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3800" y="2146852"/>
            <a:ext cx="1177660" cy="2248878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7">
            <a:extLst>
              <a:ext uri="{FF2B5EF4-FFF2-40B4-BE49-F238E27FC236}">
                <a16:creationId xmlns:a16="http://schemas.microsoft.com/office/drawing/2014/main" id="{9FDD6A95-EFC0-D82A-A621-11F145295920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948474" y="1719862"/>
            <a:ext cx="2410794" cy="386451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50273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AFAE3D-0CA1-7524-0F86-59337B98D5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4054" y="1063052"/>
            <a:ext cx="6675979" cy="23832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2800" b="1" i="0"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Quotation text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54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4F13BF-A8B2-1DEB-E057-823C28674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9" r="521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A536E0-CC4B-2BE3-6DEC-8DB36604E3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4054" y="1063052"/>
            <a:ext cx="6675979" cy="23832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2800" b="1" i="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Quotation text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91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FB94D-6220-7046-995D-21B21EF9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530928"/>
            <a:ext cx="8422480" cy="925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37FBC-B204-1A42-B1A0-73F8E580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987056"/>
            <a:ext cx="8422480" cy="382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46AE-B3A2-EE4E-B3BF-F51E98183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9612" y="6346825"/>
            <a:ext cx="452437" cy="2578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75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19B433D6-D615-8F45-BE7C-6E62FE0BAE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50" b="1" i="0" kern="1200" spc="-15" baseline="0">
          <a:solidFill>
            <a:schemeClr val="tx2"/>
          </a:solidFill>
          <a:latin typeface="Century Gothic" panose="020B0502020202020204" pitchFamily="34" charset="0"/>
          <a:ea typeface="Sharp Sans" pitchFamily="2" charset="77"/>
          <a:cs typeface="Sharp Sans" pitchFamily="2" charset="77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375"/>
        </a:spcBef>
        <a:spcAft>
          <a:spcPts val="0"/>
        </a:spcAft>
        <a:buClr>
          <a:schemeClr val="tx2"/>
        </a:buClr>
        <a:buFont typeface="Courier New" panose="02070309020205020404" pitchFamily="49" charset="0"/>
        <a:buNone/>
        <a:defRPr sz="1200" b="1" kern="1200">
          <a:solidFill>
            <a:schemeClr val="tx2"/>
          </a:solidFill>
          <a:latin typeface="Century Gothic" charset="0"/>
          <a:ea typeface="Century Gothic" charset="0"/>
          <a:cs typeface="Century Gothic" charset="0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375"/>
        </a:spcAft>
        <a:buClr>
          <a:schemeClr val="tx2"/>
        </a:buClr>
        <a:buSzPct val="110000"/>
        <a:buFont typeface="Arial" charset="0"/>
        <a:buNone/>
        <a:tabLst/>
        <a:defRPr sz="1125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33350" indent="-133350" algn="l" defTabSz="6858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SzPct val="110000"/>
        <a:buFont typeface="Arial" charset="0"/>
        <a:buChar char="•"/>
        <a:tabLst/>
        <a:defRPr sz="1125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300038" indent="-133350" algn="l" defTabSz="6858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SzPct val="110000"/>
        <a:buFont typeface="Arial" charset="0"/>
        <a:buChar char="•"/>
        <a:tabLst/>
        <a:defRPr sz="1125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466725" indent="-133350" algn="l" defTabSz="6858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SzPct val="110000"/>
        <a:buFont typeface="Arial" charset="0"/>
        <a:buChar char="•"/>
        <a:tabLst/>
        <a:defRPr sz="1125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34" userDrawn="1">
          <p15:clr>
            <a:srgbClr val="F26B43"/>
          </p15:clr>
        </p15:guide>
        <p15:guide id="2" pos="227" userDrawn="1">
          <p15:clr>
            <a:srgbClr val="F26B43"/>
          </p15:clr>
        </p15:guide>
        <p15:guide id="3" orient="horz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75BFC7-8998-2CD2-4CF6-84CF9312FD37}"/>
              </a:ext>
            </a:extLst>
          </p:cNvPr>
          <p:cNvSpPr/>
          <p:nvPr/>
        </p:nvSpPr>
        <p:spPr>
          <a:xfrm>
            <a:off x="-67733" y="-67733"/>
            <a:ext cx="9271000" cy="70188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CBDDC-AA6F-9B0A-EDAC-44BF6D7AD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6" y="3090096"/>
            <a:ext cx="3992569" cy="677808"/>
          </a:xfrm>
          <a:prstGeom prst="rect">
            <a:avLst/>
          </a:prstGeom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FF5A4E4C-8C85-63B7-68EA-8D2FC8B79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671" r="87886"/>
          <a:stretch/>
        </p:blipFill>
        <p:spPr>
          <a:xfrm>
            <a:off x="-80683" y="5969161"/>
            <a:ext cx="1107688" cy="994173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008C98A-492B-F9AC-372B-18BBCDF73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23" b="72249"/>
          <a:stretch/>
        </p:blipFill>
        <p:spPr>
          <a:xfrm>
            <a:off x="6642846" y="-89646"/>
            <a:ext cx="257651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8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E77124F-1248-7D64-73DA-57240B6BD1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"/>
          <a:stretch/>
        </p:blipFill>
        <p:spPr>
          <a:xfrm>
            <a:off x="0" y="0"/>
            <a:ext cx="9144000" cy="68390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D24AF7-F650-23A4-5879-9F80C265CEB1}"/>
              </a:ext>
            </a:extLst>
          </p:cNvPr>
          <p:cNvSpPr/>
          <p:nvPr/>
        </p:nvSpPr>
        <p:spPr>
          <a:xfrm>
            <a:off x="0" y="6220691"/>
            <a:ext cx="9144000" cy="618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A598D-6E48-B542-BC4B-37AB246F2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65" y="467268"/>
            <a:ext cx="2451100" cy="419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AE2B2-F5C5-5B44-19B4-8904CF872F45}"/>
              </a:ext>
            </a:extLst>
          </p:cNvPr>
          <p:cNvSpPr txBox="1"/>
          <p:nvPr/>
        </p:nvSpPr>
        <p:spPr>
          <a:xfrm>
            <a:off x="415649" y="1279326"/>
            <a:ext cx="6281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US" sz="2700" b="1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TRAINING ECOSYSTEM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FA922-2D5A-2629-630B-5A5198B76F03}"/>
              </a:ext>
            </a:extLst>
          </p:cNvPr>
          <p:cNvSpPr txBox="1"/>
          <p:nvPr/>
        </p:nvSpPr>
        <p:spPr>
          <a:xfrm>
            <a:off x="441050" y="2002215"/>
            <a:ext cx="328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Our world-class training </a:t>
            </a:r>
            <a:b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and accreditation </a:t>
            </a:r>
            <a:b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programs help global </a:t>
            </a:r>
            <a:b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organizations stay ahead </a:t>
            </a:r>
            <a:b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of financial crime - now </a:t>
            </a:r>
            <a:b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and in the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3067D-69AD-3700-6B64-B2D5B949647F}"/>
              </a:ext>
            </a:extLst>
          </p:cNvPr>
          <p:cNvSpPr txBox="1"/>
          <p:nvPr/>
        </p:nvSpPr>
        <p:spPr>
          <a:xfrm>
            <a:off x="441050" y="3964052"/>
            <a:ext cx="2089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US" sz="1600" b="1" dirty="0" err="1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www.acams.org</a:t>
            </a:r>
            <a:endParaRPr lang="en-US" sz="1600" b="1" dirty="0">
              <a:solidFill>
                <a:schemeClr val="tx2"/>
              </a:solidFill>
              <a:latin typeface="Century Gothic" panose="020B0502020202020204" pitchFamily="34" charset="0"/>
              <a:ea typeface="Sharp Sans Medium" pitchFamily="2" charset="77"/>
              <a:cs typeface="Sharp Sans Medium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E5A0B-776E-71BE-F178-E7D37FA3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08" t="-11355" r="71650" b="-27016"/>
          <a:stretch/>
        </p:blipFill>
        <p:spPr>
          <a:xfrm>
            <a:off x="511465" y="6404587"/>
            <a:ext cx="1166049" cy="257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1B396-4C65-67CC-A6A5-5603DD58EE8A}"/>
              </a:ext>
            </a:extLst>
          </p:cNvPr>
          <p:cNvSpPr txBox="1"/>
          <p:nvPr/>
        </p:nvSpPr>
        <p:spPr>
          <a:xfrm>
            <a:off x="6403693" y="6417982"/>
            <a:ext cx="2476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©2022 ACAMS.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197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ky, several&#10;&#10;Description automatically generated">
            <a:extLst>
              <a:ext uri="{FF2B5EF4-FFF2-40B4-BE49-F238E27FC236}">
                <a16:creationId xmlns:a16="http://schemas.microsoft.com/office/drawing/2014/main" id="{17BE3547-C935-08DF-07B4-5AE4DC2B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8" r="13133" b="9664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3F0F6-6D74-0641-9AB0-C76DD0CDE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59"/>
          <a:stretch/>
        </p:blipFill>
        <p:spPr>
          <a:xfrm>
            <a:off x="0" y="116"/>
            <a:ext cx="701666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1E634-4FAB-5318-DFA4-5DF7E0E95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4" y="479838"/>
            <a:ext cx="4794662" cy="275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5C6D0-D3F5-0AB2-F929-6EF0DF494FED}"/>
              </a:ext>
            </a:extLst>
          </p:cNvPr>
          <p:cNvSpPr txBox="1"/>
          <p:nvPr/>
        </p:nvSpPr>
        <p:spPr>
          <a:xfrm>
            <a:off x="335112" y="872479"/>
            <a:ext cx="440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Clear. Credible. Comprehensive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3EDBE-EAA0-F24C-8989-08912162978B}"/>
              </a:ext>
            </a:extLst>
          </p:cNvPr>
          <p:cNvSpPr txBox="1"/>
          <p:nvPr/>
        </p:nvSpPr>
        <p:spPr>
          <a:xfrm>
            <a:off x="1001700" y="3798565"/>
            <a:ext cx="3075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500" dirty="0">
                <a:solidFill>
                  <a:schemeClr val="bg1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Now for MSBs too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9F057-79CF-1242-598C-259E63552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050" y="4338156"/>
            <a:ext cx="1174006" cy="1174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FB415-600B-C3F9-1885-B95D15DB6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4" y="5747669"/>
            <a:ext cx="4866282" cy="832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65B33-58A2-E595-1938-F39488CF63F1}"/>
              </a:ext>
            </a:extLst>
          </p:cNvPr>
          <p:cNvSpPr txBox="1"/>
          <p:nvPr/>
        </p:nvSpPr>
        <p:spPr>
          <a:xfrm>
            <a:off x="1035570" y="5824886"/>
            <a:ext cx="29007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900" dirty="0">
                <a:solidFill>
                  <a:schemeClr val="accent1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Book a free demo 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F250C-6C8E-0B9C-8360-46CB66C3C88C}"/>
              </a:ext>
            </a:extLst>
          </p:cNvPr>
          <p:cNvSpPr txBox="1"/>
          <p:nvPr/>
        </p:nvSpPr>
        <p:spPr>
          <a:xfrm>
            <a:off x="335112" y="6133644"/>
            <a:ext cx="43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accent1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www.acamsriskassessment.com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EFC5-35E3-81CB-B913-8B79DF2611BC}"/>
              </a:ext>
            </a:extLst>
          </p:cNvPr>
          <p:cNvSpPr txBox="1">
            <a:spLocks/>
          </p:cNvSpPr>
          <p:nvPr/>
        </p:nvSpPr>
        <p:spPr>
          <a:xfrm>
            <a:off x="194127" y="1816862"/>
            <a:ext cx="5966583" cy="14645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50" b="1" i="0" kern="1200" spc="-15" baseline="0">
                <a:solidFill>
                  <a:schemeClr val="tx2"/>
                </a:solidFill>
                <a:latin typeface="Century Gothic" panose="020B0502020202020204" pitchFamily="34" charset="0"/>
                <a:ea typeface="Sharp Sans" pitchFamily="2" charset="77"/>
                <a:cs typeface="Sharp Sans" pitchFamily="2" charset="77"/>
              </a:defRPr>
            </a:lvl1pPr>
          </a:lstStyle>
          <a:p>
            <a:r>
              <a:rPr lang="en-HK" sz="1600" dirty="0">
                <a:solidFill>
                  <a:schemeClr val="bg1"/>
                </a:solidFill>
              </a:rPr>
              <a:t>VISION:</a:t>
            </a:r>
            <a:br>
              <a:rPr lang="en-HK" sz="160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To offer financial institutions worldwide a standardized means of </a:t>
            </a:r>
            <a:r>
              <a:rPr lang="en-US" sz="1600" i="1" dirty="0">
                <a:solidFill>
                  <a:schemeClr val="bg1"/>
                </a:solidFill>
              </a:rPr>
              <a:t>measuring</a:t>
            </a:r>
            <a:r>
              <a:rPr lang="en-US" sz="1600" b="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understanding</a:t>
            </a:r>
            <a:r>
              <a:rPr lang="en-US" sz="1600" b="0" dirty="0">
                <a:solidFill>
                  <a:schemeClr val="bg1"/>
                </a:solidFill>
              </a:rPr>
              <a:t>, and </a:t>
            </a:r>
            <a:r>
              <a:rPr lang="en-US" sz="1600" i="1" dirty="0">
                <a:solidFill>
                  <a:schemeClr val="bg1"/>
                </a:solidFill>
              </a:rPr>
              <a:t>explaining</a:t>
            </a:r>
            <a:r>
              <a:rPr lang="en-US" sz="1600" b="0" dirty="0">
                <a:solidFill>
                  <a:schemeClr val="bg1"/>
                </a:solidFill>
              </a:rPr>
              <a:t> their money laundering risks, through global standardization, helping FIs of all sizes meet their regulatory challenges.</a:t>
            </a:r>
            <a:endParaRPr lang="en-HK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g object 17">
            <a:extLst>
              <a:ext uri="{FF2B5EF4-FFF2-40B4-BE49-F238E27FC236}">
                <a16:creationId xmlns:a16="http://schemas.microsoft.com/office/drawing/2014/main" id="{2120D601-BBFF-6D31-2139-5C2AA41AD8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4" r="125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8DE43-130F-4DDE-BC99-107027E9B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4" y="629744"/>
            <a:ext cx="4722795" cy="1403701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665EFE35-AFEC-19C7-7903-884AE21FA983}"/>
              </a:ext>
            </a:extLst>
          </p:cNvPr>
          <p:cNvSpPr txBox="1">
            <a:spLocks/>
          </p:cNvSpPr>
          <p:nvPr/>
        </p:nvSpPr>
        <p:spPr>
          <a:xfrm>
            <a:off x="603185" y="2494826"/>
            <a:ext cx="5005136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8" b="1" i="0" kern="1200">
                <a:solidFill>
                  <a:schemeClr val="tx2"/>
                </a:solidFill>
                <a:latin typeface="Century Gothic" panose="020B0502020202020204" pitchFamily="34" charset="0"/>
                <a:ea typeface="Sharp Sans" pitchFamily="2" charset="77"/>
                <a:cs typeface="Sharp Sans" pitchFamily="2" charset="77"/>
              </a:defRPr>
            </a:lvl1pPr>
          </a:lstStyle>
          <a:p>
            <a:pPr marR="6773">
              <a:lnSpc>
                <a:spcPct val="100000"/>
              </a:lnSpc>
              <a:spcBef>
                <a:spcPts val="0"/>
              </a:spcBef>
            </a:pPr>
            <a:r>
              <a:rPr lang="en-ZA" sz="2000" b="0" spc="-140" dirty="0">
                <a:ea typeface="Sharp Sans Medium" pitchFamily="2" charset="77"/>
                <a:cs typeface="Sharp Sans Medium" pitchFamily="2" charset="77"/>
              </a:rPr>
              <a:t>Your</a:t>
            </a:r>
            <a:r>
              <a:rPr lang="en-ZA" sz="2000" b="0" spc="-13" dirty="0">
                <a:ea typeface="Sharp Sans Medium" pitchFamily="2" charset="77"/>
                <a:cs typeface="Sharp Sans Medium" pitchFamily="2" charset="77"/>
              </a:rPr>
              <a:t> </a:t>
            </a:r>
            <a:r>
              <a:rPr lang="en-ZA" sz="2000" b="0" spc="-7" dirty="0">
                <a:ea typeface="Sharp Sans Medium" pitchFamily="2" charset="77"/>
                <a:cs typeface="Sharp Sans Medium" pitchFamily="2" charset="77"/>
              </a:rPr>
              <a:t>all-access </a:t>
            </a:r>
            <a:r>
              <a:rPr lang="en-ZA" sz="2000" b="0" dirty="0">
                <a:ea typeface="Sharp Sans Medium" pitchFamily="2" charset="77"/>
                <a:cs typeface="Sharp Sans Medium" pitchFamily="2" charset="77"/>
              </a:rPr>
              <a:t>pass</a:t>
            </a:r>
            <a:r>
              <a:rPr lang="en-ZA" sz="2000" b="0" spc="-7" dirty="0">
                <a:ea typeface="Sharp Sans Medium" pitchFamily="2" charset="77"/>
                <a:cs typeface="Sharp Sans Medium" pitchFamily="2" charset="77"/>
              </a:rPr>
              <a:t> </a:t>
            </a:r>
            <a:r>
              <a:rPr lang="en-ZA" sz="2000" b="0" spc="-73" dirty="0">
                <a:ea typeface="Sharp Sans Medium" pitchFamily="2" charset="77"/>
                <a:cs typeface="Sharp Sans Medium" pitchFamily="2" charset="77"/>
              </a:rPr>
              <a:t>to</a:t>
            </a:r>
            <a:r>
              <a:rPr lang="en-ZA" sz="2000" b="0" spc="-13" dirty="0">
                <a:ea typeface="Sharp Sans Medium" pitchFamily="2" charset="77"/>
                <a:cs typeface="Sharp Sans Medium" pitchFamily="2" charset="77"/>
              </a:rPr>
              <a:t> </a:t>
            </a:r>
            <a:r>
              <a:rPr lang="en-ZA" sz="2000" b="0" spc="-60" dirty="0">
                <a:ea typeface="Sharp Sans Medium" pitchFamily="2" charset="77"/>
                <a:cs typeface="Sharp Sans Medium" pitchFamily="2" charset="77"/>
              </a:rPr>
              <a:t>ACAMS’ </a:t>
            </a:r>
            <a:r>
              <a:rPr lang="en-ZA" sz="2000" b="0" spc="-53" dirty="0">
                <a:ea typeface="Sharp Sans Medium" pitchFamily="2" charset="77"/>
                <a:cs typeface="Sharp Sans Medium" pitchFamily="2" charset="77"/>
              </a:rPr>
              <a:t> </a:t>
            </a:r>
            <a:br>
              <a:rPr lang="en-ZA" sz="2000" b="0" spc="-53" dirty="0">
                <a:ea typeface="Sharp Sans Medium" pitchFamily="2" charset="77"/>
                <a:cs typeface="Sharp Sans Medium" pitchFamily="2" charset="77"/>
              </a:rPr>
            </a:br>
            <a:r>
              <a:rPr lang="en-ZA" sz="2000" b="0" spc="-7" dirty="0">
                <a:ea typeface="Sharp Sans Medium" pitchFamily="2" charset="77"/>
                <a:cs typeface="Sharp Sans Medium" pitchFamily="2" charset="77"/>
              </a:rPr>
              <a:t>upcoming</a:t>
            </a:r>
            <a:r>
              <a:rPr lang="en-ZA" sz="2000" b="0" spc="-27" dirty="0">
                <a:ea typeface="Sharp Sans Medium" pitchFamily="2" charset="77"/>
                <a:cs typeface="Sharp Sans Medium" pitchFamily="2" charset="77"/>
              </a:rPr>
              <a:t> </a:t>
            </a:r>
            <a:r>
              <a:rPr lang="en-ZA" sz="2000" b="0" spc="-7" dirty="0">
                <a:ea typeface="Sharp Sans Medium" pitchFamily="2" charset="77"/>
                <a:cs typeface="Sharp Sans Medium" pitchFamily="2" charset="77"/>
              </a:rPr>
              <a:t>and</a:t>
            </a:r>
            <a:r>
              <a:rPr lang="en-ZA" sz="2000" b="0" spc="-20" dirty="0">
                <a:ea typeface="Sharp Sans Medium" pitchFamily="2" charset="77"/>
                <a:cs typeface="Sharp Sans Medium" pitchFamily="2" charset="77"/>
              </a:rPr>
              <a:t> </a:t>
            </a:r>
            <a:r>
              <a:rPr lang="en-ZA" sz="2000" b="0" dirty="0">
                <a:ea typeface="Sharp Sans Medium" pitchFamily="2" charset="77"/>
                <a:cs typeface="Sharp Sans Medium" pitchFamily="2" charset="77"/>
              </a:rPr>
              <a:t>on-demand</a:t>
            </a:r>
            <a:r>
              <a:rPr lang="en-ZA" sz="2000" b="0" spc="-20" dirty="0">
                <a:ea typeface="Sharp Sans Medium" pitchFamily="2" charset="77"/>
                <a:cs typeface="Sharp Sans Medium" pitchFamily="2" charset="77"/>
              </a:rPr>
              <a:t> </a:t>
            </a:r>
            <a:r>
              <a:rPr lang="en-ZA" sz="2000" b="0" spc="-27" dirty="0">
                <a:ea typeface="Sharp Sans Medium" pitchFamily="2" charset="77"/>
                <a:cs typeface="Sharp Sans Medium" pitchFamily="2" charset="77"/>
              </a:rPr>
              <a:t>webinars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31B18B-8E4B-A521-F7C1-DCBCA5668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85" y="3567214"/>
            <a:ext cx="311780" cy="293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4B5489-B425-B8F6-FABC-01BAF3F36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070" y="3567213"/>
            <a:ext cx="311780" cy="29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337D9-FF67-6075-37BC-5A35C6399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366" y="3567213"/>
            <a:ext cx="293964" cy="29396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DA0B3D9E-48C5-FD87-ABFB-01D2A9C5601B}"/>
              </a:ext>
            </a:extLst>
          </p:cNvPr>
          <p:cNvSpPr txBox="1"/>
          <p:nvPr/>
        </p:nvSpPr>
        <p:spPr>
          <a:xfrm>
            <a:off x="5627775" y="3398372"/>
            <a:ext cx="1666515" cy="803639"/>
          </a:xfrm>
          <a:prstGeom prst="rect">
            <a:avLst/>
          </a:prstGeom>
        </p:spPr>
        <p:txBody>
          <a:bodyPr vert="horz" wrap="square" lIns="0" tIns="132927" rIns="0" bIns="0" rtlCol="0">
            <a:spAutoFit/>
          </a:bodyPr>
          <a:lstStyle/>
          <a:p>
            <a:pPr marL="16933">
              <a:spcBef>
                <a:spcPts val="1047"/>
              </a:spcBef>
            </a:pPr>
            <a:r>
              <a:rPr sz="1200" b="1" spc="13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800</a:t>
            </a:r>
            <a:r>
              <a:rPr lang="en-ZA" sz="1200" b="1" spc="13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+</a:t>
            </a:r>
            <a:endParaRPr sz="1200" dirty="0">
              <a:latin typeface="Century Gothic" panose="020B0502020202020204" pitchFamily="34" charset="0"/>
              <a:cs typeface="Sharp Sans"/>
            </a:endParaRPr>
          </a:p>
          <a:p>
            <a:pPr marL="16933">
              <a:spcBef>
                <a:spcPts val="927"/>
              </a:spcBef>
            </a:pPr>
            <a:r>
              <a:rPr sz="1200" b="1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Hours</a:t>
            </a:r>
            <a:r>
              <a:rPr sz="1200" b="1" spc="-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-20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of</a:t>
            </a:r>
            <a:r>
              <a:rPr sz="1200" b="1" spc="-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AFC</a:t>
            </a:r>
            <a:r>
              <a:rPr sz="1200" b="1" spc="-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training</a:t>
            </a:r>
            <a:endParaRPr sz="1200" dirty="0">
              <a:latin typeface="Century Gothic" panose="020B0502020202020204" pitchFamily="34" charset="0"/>
              <a:cs typeface="Sharp Sans"/>
            </a:endParaRPr>
          </a:p>
          <a:p>
            <a:pPr marL="16933">
              <a:spcBef>
                <a:spcPts val="47"/>
              </a:spcBef>
            </a:pPr>
            <a:r>
              <a:rPr sz="1200" spc="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in</a:t>
            </a:r>
            <a:r>
              <a:rPr sz="1200" spc="-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 </a:t>
            </a:r>
            <a:r>
              <a:rPr sz="1200" spc="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the</a:t>
            </a:r>
            <a:r>
              <a:rPr sz="1200" spc="-7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 </a:t>
            </a:r>
            <a:r>
              <a:rPr sz="1200" spc="-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ACAMS</a:t>
            </a:r>
            <a:r>
              <a:rPr sz="1200" spc="-7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 </a:t>
            </a:r>
            <a:r>
              <a:rPr sz="1200" spc="7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library</a:t>
            </a:r>
            <a:endParaRPr sz="1200" dirty="0">
              <a:latin typeface="Century Gothic" panose="020B0502020202020204" pitchFamily="34" charset="0"/>
              <a:cs typeface="SharpSans-Medium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72C90B55-929D-9A22-0EE3-9BA80B20ED54}"/>
              </a:ext>
            </a:extLst>
          </p:cNvPr>
          <p:cNvSpPr txBox="1"/>
          <p:nvPr/>
        </p:nvSpPr>
        <p:spPr>
          <a:xfrm>
            <a:off x="1127149" y="3404776"/>
            <a:ext cx="1666515" cy="988305"/>
          </a:xfrm>
          <a:prstGeom prst="rect">
            <a:avLst/>
          </a:prstGeom>
        </p:spPr>
        <p:txBody>
          <a:bodyPr vert="horz" wrap="square" lIns="0" tIns="132927" rIns="0" bIns="0" rtlCol="0">
            <a:spAutoFit/>
          </a:bodyPr>
          <a:lstStyle/>
          <a:p>
            <a:pPr>
              <a:spcBef>
                <a:spcPts val="1047"/>
              </a:spcBef>
            </a:pPr>
            <a:r>
              <a:rPr sz="1200" b="1" spc="20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9+</a:t>
            </a:r>
            <a:endParaRPr sz="1200" dirty="0">
              <a:latin typeface="Century Gothic" panose="020B0502020202020204" pitchFamily="34" charset="0"/>
              <a:cs typeface="Sharp Sans"/>
            </a:endParaRPr>
          </a:p>
          <a:p>
            <a:pPr marR="6773">
              <a:spcBef>
                <a:spcPts val="880"/>
              </a:spcBef>
            </a:pPr>
            <a:r>
              <a:rPr sz="1200" b="1" spc="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NEW </a:t>
            </a:r>
            <a:r>
              <a:rPr sz="1200" b="1" spc="-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live </a:t>
            </a:r>
            <a:r>
              <a:rPr sz="1200" b="1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webinars</a:t>
            </a:r>
            <a:br>
              <a:rPr lang="en-US" sz="1200" b="1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</a:br>
            <a:r>
              <a:rPr sz="1200" b="1" spc="-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released</a:t>
            </a:r>
            <a:r>
              <a:rPr sz="1200" b="1" spc="-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13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each</a:t>
            </a:r>
            <a:r>
              <a:rPr sz="1200" b="1" spc="-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13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month </a:t>
            </a:r>
            <a:r>
              <a:rPr sz="1200" b="1" spc="-58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br>
              <a:rPr lang="en-US" sz="1200" b="1" spc="-58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</a:br>
            <a:r>
              <a:rPr sz="1200" spc="20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on</a:t>
            </a:r>
            <a:r>
              <a:rPr sz="1200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 </a:t>
            </a:r>
            <a:r>
              <a:rPr sz="1200" spc="-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average</a:t>
            </a:r>
            <a:endParaRPr sz="1200" dirty="0">
              <a:latin typeface="Century Gothic" panose="020B0502020202020204" pitchFamily="34" charset="0"/>
              <a:cs typeface="SharpSans-Medium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DA729FDE-2816-E4EC-BA74-D0C171374C19}"/>
              </a:ext>
            </a:extLst>
          </p:cNvPr>
          <p:cNvSpPr txBox="1"/>
          <p:nvPr/>
        </p:nvSpPr>
        <p:spPr>
          <a:xfrm>
            <a:off x="3377022" y="3392823"/>
            <a:ext cx="1572447" cy="803639"/>
          </a:xfrm>
          <a:prstGeom prst="rect">
            <a:avLst/>
          </a:prstGeom>
        </p:spPr>
        <p:txBody>
          <a:bodyPr vert="horz" wrap="square" lIns="0" tIns="132927" rIns="0" bIns="0" rtlCol="0">
            <a:spAutoFit/>
          </a:bodyPr>
          <a:lstStyle/>
          <a:p>
            <a:pPr marL="16933">
              <a:spcBef>
                <a:spcPts val="1047"/>
              </a:spcBef>
            </a:pPr>
            <a:r>
              <a:rPr sz="1200" b="1" spc="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40+</a:t>
            </a:r>
            <a:endParaRPr sz="1200" dirty="0">
              <a:latin typeface="Century Gothic" panose="020B0502020202020204" pitchFamily="34" charset="0"/>
              <a:cs typeface="Sharp Sans"/>
            </a:endParaRPr>
          </a:p>
          <a:p>
            <a:pPr marL="16933">
              <a:spcBef>
                <a:spcPts val="927"/>
              </a:spcBef>
            </a:pPr>
            <a:r>
              <a:rPr sz="1200" b="1" spc="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AFC</a:t>
            </a:r>
            <a:r>
              <a:rPr sz="1200" b="1" spc="-40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topics</a:t>
            </a:r>
            <a:r>
              <a:rPr sz="1200" b="1" spc="-40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 </a:t>
            </a:r>
            <a:r>
              <a:rPr sz="1200" b="1" spc="-27" dirty="0">
                <a:solidFill>
                  <a:srgbClr val="002469"/>
                </a:solidFill>
                <a:latin typeface="Century Gothic" panose="020B0502020202020204" pitchFamily="34" charset="0"/>
                <a:cs typeface="Sharp Sans"/>
              </a:rPr>
              <a:t>covered</a:t>
            </a:r>
            <a:endParaRPr sz="1200" dirty="0">
              <a:latin typeface="Century Gothic" panose="020B0502020202020204" pitchFamily="34" charset="0"/>
              <a:cs typeface="Sharp Sans"/>
            </a:endParaRPr>
          </a:p>
          <a:p>
            <a:pPr marL="16933">
              <a:spcBef>
                <a:spcPts val="47"/>
              </a:spcBef>
            </a:pPr>
            <a:r>
              <a:rPr sz="1200" spc="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each</a:t>
            </a:r>
            <a:r>
              <a:rPr sz="1200" spc="-13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 </a:t>
            </a:r>
            <a:r>
              <a:rPr sz="1200" spc="-7" dirty="0">
                <a:solidFill>
                  <a:srgbClr val="002469"/>
                </a:solidFill>
                <a:latin typeface="Century Gothic" panose="020B0502020202020204" pitchFamily="34" charset="0"/>
                <a:cs typeface="SharpSans-Medium"/>
              </a:rPr>
              <a:t>year</a:t>
            </a:r>
            <a:endParaRPr sz="1200" dirty="0">
              <a:latin typeface="Century Gothic" panose="020B0502020202020204" pitchFamily="34" charset="0"/>
              <a:cs typeface="SharpSans-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02FB3-10F8-C3EA-E5A3-3245837EAF7C}"/>
              </a:ext>
            </a:extLst>
          </p:cNvPr>
          <p:cNvSpPr txBox="1"/>
          <p:nvPr/>
        </p:nvSpPr>
        <p:spPr>
          <a:xfrm>
            <a:off x="491882" y="4570871"/>
            <a:ext cx="577027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33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Discover an abundance of content spanning the </a:t>
            </a:r>
            <a:br>
              <a:rPr lang="en-ZA" sz="1333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ZA" sz="1333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breadth of financial crime prevention topics, including </a:t>
            </a:r>
            <a:br>
              <a:rPr lang="en-ZA" sz="1333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</a:br>
            <a:r>
              <a:rPr lang="en-ZA" sz="1333" dirty="0">
                <a:solidFill>
                  <a:schemeClr val="tx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all ACAMS Sanctions webinars.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CBCB8-3603-DC17-AC59-C89E3BD539AB}"/>
              </a:ext>
            </a:extLst>
          </p:cNvPr>
          <p:cNvSpPr txBox="1"/>
          <p:nvPr/>
        </p:nvSpPr>
        <p:spPr>
          <a:xfrm>
            <a:off x="491882" y="5701257"/>
            <a:ext cx="159125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67" b="1" dirty="0">
                <a:solidFill>
                  <a:schemeClr val="tx2"/>
                </a:solidFill>
                <a:latin typeface="Century Gothic" panose="020B0502020202020204" pitchFamily="34" charset="0"/>
                <a:ea typeface="Sharp Sans" pitchFamily="2" charset="77"/>
                <a:cs typeface="Sharp Sans" pitchFamily="2" charset="77"/>
              </a:rPr>
              <a:t>Available now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523754-8033-659B-FCC8-875FA1A136EA}"/>
              </a:ext>
            </a:extLst>
          </p:cNvPr>
          <p:cNvSpPr txBox="1"/>
          <p:nvPr/>
        </p:nvSpPr>
        <p:spPr>
          <a:xfrm>
            <a:off x="491882" y="6040373"/>
            <a:ext cx="1252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67" dirty="0" err="1">
                <a:solidFill>
                  <a:schemeClr val="accent2"/>
                </a:solidFill>
                <a:latin typeface="Century Gothic" panose="020B0502020202020204" pitchFamily="34" charset="0"/>
                <a:ea typeface="Sharp Sans Medium" pitchFamily="2" charset="77"/>
                <a:cs typeface="Sharp Sans Medium" pitchFamily="2" charset="77"/>
              </a:rPr>
              <a:t>acams.org</a:t>
            </a:r>
            <a:endParaRPr lang="en-ZA" sz="1467" dirty="0">
              <a:solidFill>
                <a:schemeClr val="accent2"/>
              </a:solidFill>
              <a:latin typeface="Century Gothic" panose="020B0502020202020204" pitchFamily="34" charset="0"/>
              <a:ea typeface="Sharp Sans Medium" pitchFamily="2" charset="77"/>
              <a:cs typeface="Sharp Sans Medium" pitchFamily="2" charset="77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266F27A5-F207-7A37-6766-A734B5B4D6F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0" t="1" r="4384" b="5959"/>
          <a:stretch/>
        </p:blipFill>
        <p:spPr>
          <a:xfrm>
            <a:off x="2188634" y="5667961"/>
            <a:ext cx="766233" cy="7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6963A-5820-28F4-391B-1423BCEF1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DF442-7C87-7BAB-D235-9929E1272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8" t="-11355" r="71650" b="-27016"/>
          <a:stretch/>
        </p:blipFill>
        <p:spPr>
          <a:xfrm>
            <a:off x="624906" y="468313"/>
            <a:ext cx="2207449" cy="487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EDDE4-C538-949B-C5B6-CB79AC600A65}"/>
              </a:ext>
            </a:extLst>
          </p:cNvPr>
          <p:cNvSpPr txBox="1"/>
          <p:nvPr/>
        </p:nvSpPr>
        <p:spPr>
          <a:xfrm>
            <a:off x="536713" y="1828201"/>
            <a:ext cx="859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Social-Impacting Certificate (free):</a:t>
            </a:r>
          </a:p>
          <a:p>
            <a:pPr algn="l">
              <a:buClr>
                <a:schemeClr val="tx2"/>
              </a:buClr>
            </a:pPr>
            <a:r>
              <a:rPr lang="en-US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Ending Illegal Wildlife Trade – </a:t>
            </a:r>
          </a:p>
          <a:p>
            <a:pPr algn="l">
              <a:buClr>
                <a:schemeClr val="tx2"/>
              </a:buClr>
            </a:pPr>
            <a:r>
              <a:rPr lang="en-US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 Comprehensive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8CF57-9FF2-6E83-4796-CA0FC1016607}"/>
              </a:ext>
            </a:extLst>
          </p:cNvPr>
          <p:cNvSpPr txBox="1"/>
          <p:nvPr/>
        </p:nvSpPr>
        <p:spPr>
          <a:xfrm>
            <a:off x="536713" y="3783463"/>
            <a:ext cx="60035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Learn how to identify, report, mitigate and remedy</a:t>
            </a:r>
            <a:b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the risks associated with each stage of the illegal wildlife trafficking.</a:t>
            </a:r>
          </a:p>
          <a:p>
            <a:pPr algn="l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Self-paced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Content split into four learning sections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20–questions final assessment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Two ACAMS credits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95E4A-BB65-E4BB-F892-B484E4897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92" t="59903" r="5079" b="8728"/>
          <a:stretch/>
        </p:blipFill>
        <p:spPr>
          <a:xfrm>
            <a:off x="6786878" y="4643251"/>
            <a:ext cx="1820409" cy="1864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13ABD-0219-FD7C-B67F-CC6697557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0"/>
            <a:ext cx="1794164" cy="18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78733"/>
      </p:ext>
    </p:extLst>
  </p:cSld>
  <p:clrMapOvr>
    <a:masterClrMapping/>
  </p:clrMapOvr>
</p:sld>
</file>

<file path=ppt/theme/theme1.xml><?xml version="1.0" encoding="utf-8"?>
<a:theme xmlns:a="http://schemas.openxmlformats.org/drawingml/2006/main" name="ACAMS SEMINARS TEMPLATE">
  <a:themeElements>
    <a:clrScheme name="Acams Palette">
      <a:dk1>
        <a:srgbClr val="494949"/>
      </a:dk1>
      <a:lt1>
        <a:srgbClr val="FFFFFF"/>
      </a:lt1>
      <a:dk2>
        <a:srgbClr val="002368"/>
      </a:dk2>
      <a:lt2>
        <a:srgbClr val="F0F3F7"/>
      </a:lt2>
      <a:accent1>
        <a:srgbClr val="18EAC2"/>
      </a:accent1>
      <a:accent2>
        <a:srgbClr val="24BECE"/>
      </a:accent2>
      <a:accent3>
        <a:srgbClr val="008C8C"/>
      </a:accent3>
      <a:accent4>
        <a:srgbClr val="002368"/>
      </a:accent4>
      <a:accent5>
        <a:srgbClr val="F7F130"/>
      </a:accent5>
      <a:accent6>
        <a:srgbClr val="0505CE"/>
      </a:accent6>
      <a:hlink>
        <a:srgbClr val="008C8C"/>
      </a:hlink>
      <a:folHlink>
        <a:srgbClr val="008B8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 algn="l">
          <a:lnSpc>
            <a:spcPct val="120000"/>
          </a:lnSpc>
          <a:buClr>
            <a:schemeClr val="tx2"/>
          </a:buClr>
          <a:buFont typeface="Courier New" panose="02070309020205020404" pitchFamily="49" charset="0"/>
          <a:buChar char="o"/>
          <a:defRPr sz="2000" dirty="0" err="1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AMS Symposia PPT Template" id="{A3A649A3-B974-8F4F-AE0E-C9D2C864C4D6}" vid="{79553E28-2AA6-E743-9DBF-F057FA9F52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479097-3721-45fa-8b1a-3ba97dc1bd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75558103D1E47B0D1314369122EA7" ma:contentTypeVersion="14" ma:contentTypeDescription="Create a new document." ma:contentTypeScope="" ma:versionID="144abc6f0784b4e769602961bf0c9042">
  <xsd:schema xmlns:xsd="http://www.w3.org/2001/XMLSchema" xmlns:xs="http://www.w3.org/2001/XMLSchema" xmlns:p="http://schemas.microsoft.com/office/2006/metadata/properties" xmlns:ns3="f7479097-3721-45fa-8b1a-3ba97dc1bd3c" xmlns:ns4="1cb4daa4-c024-4a81-b0c9-d1848cac9f97" targetNamespace="http://schemas.microsoft.com/office/2006/metadata/properties" ma:root="true" ma:fieldsID="cacb9ae047329f80de7aee1aba4672ba" ns3:_="" ns4:_="">
    <xsd:import namespace="f7479097-3721-45fa-8b1a-3ba97dc1bd3c"/>
    <xsd:import namespace="1cb4daa4-c024-4a81-b0c9-d1848cac9f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9097-3721-45fa-8b1a-3ba97dc1b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4daa4-c024-4a81-b0c9-d1848cac9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A3088-68EE-4719-95CF-1444A6C92B19}">
  <ds:schemaRefs>
    <ds:schemaRef ds:uri="http://schemas.microsoft.com/office/2006/metadata/properties"/>
    <ds:schemaRef ds:uri="http://purl.org/dc/terms/"/>
    <ds:schemaRef ds:uri="http://purl.org/dc/dcmitype/"/>
    <ds:schemaRef ds:uri="1cb4daa4-c024-4a81-b0c9-d1848cac9f97"/>
    <ds:schemaRef ds:uri="http://purl.org/dc/elements/1.1/"/>
    <ds:schemaRef ds:uri="f7479097-3721-45fa-8b1a-3ba97dc1bd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E5C08B-D01F-4B9E-B60B-3149155D3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CCD40-7CFC-43B8-99DB-5B42B8720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79097-3721-45fa-8b1a-3ba97dc1bd3c"/>
    <ds:schemaRef ds:uri="1cb4daa4-c024-4a81-b0c9-d1848cac9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ACAMS Symposia PPT Template</Template>
  <TotalTime>870</TotalTime>
  <Words>216</Words>
  <Application>Microsoft Office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ACAMS SEMINARS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Placement</dc:title>
  <dc:creator>Pompa Otero, Amalia</dc:creator>
  <cp:lastModifiedBy>Prospero Madera Laput</cp:lastModifiedBy>
  <cp:revision>44</cp:revision>
  <dcterms:created xsi:type="dcterms:W3CDTF">2020-08-27T16:43:52Z</dcterms:created>
  <dcterms:modified xsi:type="dcterms:W3CDTF">2023-02-07T06:06:20Z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0x01010079875558103D1E47B0D1314369122EA7</vt:lpwstr>
  </property>
</Properties>
</file>